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7"/>
  </p:notesMasterIdLst>
  <p:sldIdLst>
    <p:sldId id="257" r:id="rId2"/>
    <p:sldId id="273" r:id="rId3"/>
    <p:sldId id="260" r:id="rId4"/>
    <p:sldId id="274" r:id="rId5"/>
    <p:sldId id="259" r:id="rId6"/>
    <p:sldId id="272" r:id="rId7"/>
    <p:sldId id="262" r:id="rId8"/>
    <p:sldId id="271" r:id="rId9"/>
    <p:sldId id="279" r:id="rId10"/>
    <p:sldId id="261" r:id="rId11"/>
    <p:sldId id="264" r:id="rId12"/>
    <p:sldId id="280" r:id="rId13"/>
    <p:sldId id="281" r:id="rId14"/>
    <p:sldId id="285" r:id="rId15"/>
    <p:sldId id="277" r:id="rId16"/>
    <p:sldId id="276" r:id="rId17"/>
    <p:sldId id="275" r:id="rId18"/>
    <p:sldId id="287" r:id="rId19"/>
    <p:sldId id="290" r:id="rId20"/>
    <p:sldId id="291" r:id="rId21"/>
    <p:sldId id="292" r:id="rId22"/>
    <p:sldId id="293" r:id="rId23"/>
    <p:sldId id="297" r:id="rId24"/>
    <p:sldId id="294" r:id="rId25"/>
    <p:sldId id="296" r:id="rId26"/>
  </p:sldIdLst>
  <p:sldSz cx="9144000" cy="6858000" type="screen4x3"/>
  <p:notesSz cx="6858000" cy="99472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841E6-B417-4CB7-BD38-5727E8020761}" type="datetimeFigureOut">
              <a:rPr lang="pt-BR" smtClean="0"/>
              <a:pPr/>
              <a:t>05/09/2016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F06EF-6139-4212-816B-3BE23D77DEF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F06EF-6139-4212-816B-3BE23D77DEFB}" type="slidenum">
              <a:rPr lang="pt-BR" smtClean="0"/>
              <a:pPr/>
              <a:t>25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4E72F92-2E80-4992-B9D2-D55C24C5ED6B}" type="datetimeFigureOut">
              <a:rPr lang="pt-BR" smtClean="0"/>
              <a:pPr/>
              <a:t>05/09/2016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2C21F1-13FD-4F8A-A533-E9227074B8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E72F92-2E80-4992-B9D2-D55C24C5ED6B}" type="datetimeFigureOut">
              <a:rPr lang="pt-BR" smtClean="0"/>
              <a:pPr/>
              <a:t>05/09/2016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C21F1-13FD-4F8A-A533-E9227074B8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E72F92-2E80-4992-B9D2-D55C24C5ED6B}" type="datetimeFigureOut">
              <a:rPr lang="pt-BR" smtClean="0"/>
              <a:pPr/>
              <a:t>05/09/2016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C21F1-13FD-4F8A-A533-E9227074B8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E72F92-2E80-4992-B9D2-D55C24C5ED6B}" type="datetimeFigureOut">
              <a:rPr lang="pt-BR" smtClean="0"/>
              <a:pPr/>
              <a:t>05/09/2016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C21F1-13FD-4F8A-A533-E9227074B85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E72F92-2E80-4992-B9D2-D55C24C5ED6B}" type="datetimeFigureOut">
              <a:rPr lang="pt-BR" smtClean="0"/>
              <a:pPr/>
              <a:t>05/09/2016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C21F1-13FD-4F8A-A533-E9227074B85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E72F92-2E80-4992-B9D2-D55C24C5ED6B}" type="datetimeFigureOut">
              <a:rPr lang="pt-BR" smtClean="0"/>
              <a:pPr/>
              <a:t>05/09/2016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C21F1-13FD-4F8A-A533-E9227074B85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E72F92-2E80-4992-B9D2-D55C24C5ED6B}" type="datetimeFigureOut">
              <a:rPr lang="pt-BR" smtClean="0"/>
              <a:pPr/>
              <a:t>05/09/2016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C21F1-13FD-4F8A-A533-E9227074B8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E72F92-2E80-4992-B9D2-D55C24C5ED6B}" type="datetimeFigureOut">
              <a:rPr lang="pt-BR" smtClean="0"/>
              <a:pPr/>
              <a:t>05/09/2016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C21F1-13FD-4F8A-A533-E9227074B85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E72F92-2E80-4992-B9D2-D55C24C5ED6B}" type="datetimeFigureOut">
              <a:rPr lang="pt-BR" smtClean="0"/>
              <a:pPr/>
              <a:t>05/09/2016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C21F1-13FD-4F8A-A533-E9227074B8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4E72F92-2E80-4992-B9D2-D55C24C5ED6B}" type="datetimeFigureOut">
              <a:rPr lang="pt-BR" smtClean="0"/>
              <a:pPr/>
              <a:t>05/09/2016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C21F1-13FD-4F8A-A533-E9227074B8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4E72F92-2E80-4992-B9D2-D55C24C5ED6B}" type="datetimeFigureOut">
              <a:rPr lang="pt-BR" smtClean="0"/>
              <a:pPr/>
              <a:t>05/09/2016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2C21F1-13FD-4F8A-A533-E9227074B85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4E72F92-2E80-4992-B9D2-D55C24C5ED6B}" type="datetimeFigureOut">
              <a:rPr lang="pt-BR" smtClean="0"/>
              <a:pPr/>
              <a:t>05/09/2016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B2C21F1-13FD-4F8A-A533-E9227074B8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KKK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052736"/>
            <a:ext cx="9144000" cy="46531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200223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5700" b="1" dirty="0" smtClean="0">
                <a:solidFill>
                  <a:schemeClr val="accent3"/>
                </a:solidFill>
                <a:latin typeface="Baskerville Old Face" pitchFamily="18" charset="0"/>
              </a:rPr>
              <a:t>AUDIÊNCIA PÚBLICA</a:t>
            </a:r>
            <a:br>
              <a:rPr lang="pt-BR" sz="5700" b="1" dirty="0" smtClean="0">
                <a:solidFill>
                  <a:schemeClr val="accent3"/>
                </a:solidFill>
                <a:latin typeface="Baskerville Old Face" pitchFamily="18" charset="0"/>
              </a:rPr>
            </a:br>
            <a:r>
              <a:rPr lang="pt-BR" sz="4400" b="1" dirty="0" smtClean="0">
                <a:solidFill>
                  <a:schemeClr val="accent3"/>
                </a:solidFill>
                <a:latin typeface="Baskerville Old Face" pitchFamily="18" charset="0"/>
              </a:rPr>
              <a:t>ELABORAÇÃO DA LOA</a:t>
            </a:r>
            <a:br>
              <a:rPr lang="pt-BR" sz="4400" b="1" dirty="0" smtClean="0">
                <a:solidFill>
                  <a:schemeClr val="accent3"/>
                </a:solidFill>
                <a:latin typeface="Baskerville Old Face" pitchFamily="18" charset="0"/>
              </a:rPr>
            </a:br>
            <a:r>
              <a:rPr lang="pt-BR" sz="4400" b="1" dirty="0" smtClean="0">
                <a:solidFill>
                  <a:schemeClr val="accent3"/>
                </a:solidFill>
                <a:latin typeface="Baskerville Old Face" pitchFamily="18" charset="0"/>
              </a:rPr>
              <a:t> 2017</a:t>
            </a:r>
            <a:endParaRPr lang="pt-BR" sz="4400" dirty="0">
              <a:solidFill>
                <a:schemeClr val="accent3"/>
              </a:solidFill>
            </a:endParaRPr>
          </a:p>
        </p:txBody>
      </p:sp>
      <p:pic>
        <p:nvPicPr>
          <p:cNvPr id="5" name="Imagem 4" descr="BRASÃO OFICI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073910"/>
            <a:ext cx="755576" cy="7840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CaixaDeTexto 5"/>
          <p:cNvSpPr txBox="1"/>
          <p:nvPr/>
        </p:nvSpPr>
        <p:spPr>
          <a:xfrm>
            <a:off x="971600" y="5733256"/>
            <a:ext cx="69076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>
                <a:solidFill>
                  <a:schemeClr val="accent3"/>
                </a:solidFill>
                <a:latin typeface="Baskerville Old Face" pitchFamily="18" charset="0"/>
              </a:rPr>
              <a:t>PREFEITURA DE REGISTRO</a:t>
            </a:r>
            <a:endParaRPr lang="pt-BR" sz="4000" b="1" dirty="0">
              <a:solidFill>
                <a:schemeClr val="accent3"/>
              </a:solidFill>
              <a:latin typeface="Baskerville Old Face" pitchFamily="18" charset="0"/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REGULAMENTO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DESPES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6335688" y="6334780"/>
            <a:ext cx="28083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chemeClr val="accent2"/>
                </a:solidFill>
                <a:latin typeface="Baskerville Old Face" pitchFamily="18" charset="0"/>
              </a:rPr>
              <a:t>LOA 2017</a:t>
            </a:r>
            <a:endParaRPr lang="pt-BR" sz="28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611560" y="188640"/>
            <a:ext cx="79208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800" b="1" dirty="0" smtClean="0">
                <a:solidFill>
                  <a:schemeClr val="accent2"/>
                </a:solidFill>
                <a:latin typeface="Aharoni" pitchFamily="2" charset="-79"/>
                <a:cs typeface="Aharoni" pitchFamily="2" charset="-79"/>
              </a:rPr>
              <a:t>D E S P E S A S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accent2"/>
                </a:solidFill>
              </a:rPr>
              <a:t>DESPESAS</a:t>
            </a:r>
            <a:br>
              <a:rPr lang="pt-BR" sz="4800" dirty="0" smtClean="0">
                <a:solidFill>
                  <a:schemeClr val="accent2"/>
                </a:solidFill>
              </a:rPr>
            </a:br>
            <a:r>
              <a:rPr lang="pt-BR" sz="4800" dirty="0" smtClean="0">
                <a:solidFill>
                  <a:schemeClr val="accent2"/>
                </a:solidFill>
              </a:rPr>
              <a:t>COM RECURSOS PRÓPRIOS</a:t>
            </a:r>
            <a:endParaRPr lang="pt-BR" sz="4800" dirty="0">
              <a:solidFill>
                <a:schemeClr val="accent2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7308304" y="6309320"/>
            <a:ext cx="14046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>
                <a:solidFill>
                  <a:schemeClr val="accent2"/>
                </a:solidFill>
                <a:latin typeface="Baskerville Old Face" pitchFamily="18" charset="0"/>
              </a:rPr>
              <a:t>LOA 2017</a:t>
            </a:r>
            <a:endParaRPr lang="pt-BR" sz="2000" dirty="0"/>
          </a:p>
        </p:txBody>
      </p:sp>
      <p:pic>
        <p:nvPicPr>
          <p:cNvPr id="11" name="Espaço Reservado para Conteúdo 10" descr="DESPESA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5805264"/>
            <a:ext cx="1204358" cy="1052736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331640" y="1772816"/>
          <a:ext cx="5830253" cy="378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5818"/>
                <a:gridCol w="1919605"/>
                <a:gridCol w="5448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SECRETARIAS EXECUTIVO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SAÚDE E EDUCAÇÃO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pt-BR" b="0" dirty="0" smtClean="0"/>
                        <a:t>SAÚDE E EDUCAÇÃO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49.596.000,00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pt-BR" b="1" dirty="0" smtClean="0"/>
                        <a:t>FINALÍSTICOS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dirty="0" smtClean="0"/>
                        <a:t>PLANEJAMENTO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dirty="0" smtClean="0"/>
                        <a:t>SERVIÇOS</a:t>
                      </a:r>
                      <a:r>
                        <a:rPr lang="pt-BR" baseline="0" dirty="0" smtClean="0"/>
                        <a:t> MUNICIPAIS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baseline="0" dirty="0" smtClean="0"/>
                        <a:t>TRÂNSITO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baseline="0" dirty="0" smtClean="0"/>
                        <a:t>DESENV. AGRÁRIO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21.856.000,00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POLÍTICAS</a:t>
                      </a:r>
                      <a:r>
                        <a:rPr lang="pt-BR" b="1" baseline="0" dirty="0" smtClean="0"/>
                        <a:t> PÚBLICAS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dirty="0" smtClean="0"/>
                        <a:t>ASSISTÊNCIA</a:t>
                      </a:r>
                      <a:endParaRPr lang="pt-B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/>
                      <a:endParaRPr lang="pt-BR" dirty="0" smtClean="0"/>
                    </a:p>
                    <a:p>
                      <a:pPr algn="r"/>
                      <a:r>
                        <a:rPr lang="pt-BR" dirty="0" smtClean="0"/>
                        <a:t>7.396.000,00</a:t>
                      </a:r>
                      <a:endParaRPr lang="pt-B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dirty="0" smtClean="0"/>
                        <a:t>FMAS, FMDCA, FMFEPS,</a:t>
                      </a:r>
                      <a:r>
                        <a:rPr lang="pt-BR" baseline="0" dirty="0" smtClean="0"/>
                        <a:t> FSS</a:t>
                      </a:r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pPr algn="ctr"/>
            <a:r>
              <a:rPr lang="pt-BR" sz="4000" dirty="0" smtClean="0">
                <a:solidFill>
                  <a:schemeClr val="accent2"/>
                </a:solidFill>
              </a:rPr>
              <a:t>DESPESAS</a:t>
            </a:r>
            <a:br>
              <a:rPr lang="pt-BR" sz="4000" dirty="0" smtClean="0">
                <a:solidFill>
                  <a:schemeClr val="accent2"/>
                </a:solidFill>
              </a:rPr>
            </a:br>
            <a:r>
              <a:rPr lang="pt-BR" sz="4000" dirty="0" smtClean="0">
                <a:solidFill>
                  <a:schemeClr val="accent2"/>
                </a:solidFill>
              </a:rPr>
              <a:t>COM RECURSOS PRÓPRIOS</a:t>
            </a:r>
            <a:endParaRPr lang="pt-BR" sz="4000" dirty="0">
              <a:solidFill>
                <a:schemeClr val="accent2"/>
              </a:solidFill>
            </a:endParaRPr>
          </a:p>
        </p:txBody>
      </p:sp>
      <p:pic>
        <p:nvPicPr>
          <p:cNvPr id="11" name="Espaço Reservado para Conteúdo 10" descr="DESPESA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5805264"/>
            <a:ext cx="1204358" cy="1052736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971600" y="1628800"/>
          <a:ext cx="6408711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1"/>
                <a:gridCol w="2088232"/>
                <a:gridCol w="7920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SECRETARIAS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SECRET</a:t>
                      </a:r>
                      <a:r>
                        <a:rPr lang="pt-BR" b="1" baseline="0" dirty="0" smtClean="0"/>
                        <a:t> MEIO</a:t>
                      </a:r>
                      <a:endParaRPr lang="pt-BR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b="0" dirty="0" smtClean="0"/>
                        <a:t>GABINETE,</a:t>
                      </a:r>
                      <a:r>
                        <a:rPr lang="pt-BR" b="0" baseline="0" dirty="0" smtClean="0"/>
                        <a:t> JURÍDICO, ADMINISTRAÇÃO, FINANÇAS E RES. CONTING</a:t>
                      </a:r>
                      <a:endParaRPr lang="pt-BR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15.722.000,00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15</a:t>
                      </a:r>
                    </a:p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LAZER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ESPORTE</a:t>
                      </a:r>
                      <a:r>
                        <a:rPr lang="pt-BR" baseline="0" dirty="0" smtClean="0"/>
                        <a:t> E CULTURA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3.939.000,00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TOTAL EXECUTIVO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95.032.000,00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95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971600" y="4581128"/>
          <a:ext cx="640871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1"/>
                <a:gridCol w="2088232"/>
                <a:gridCol w="7920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CÂMARA</a:t>
                      </a:r>
                      <a:r>
                        <a:rPr lang="pt-BR" baseline="0" dirty="0" smtClean="0"/>
                        <a:t> MUNICIPAL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TOTAL LEGISLATIVO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5.650.000,00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971600" y="5589240"/>
          <a:ext cx="640871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1"/>
                <a:gridCol w="2088232"/>
                <a:gridCol w="7920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pt-BR" b="1" baseline="0" dirty="0" smtClean="0">
                          <a:solidFill>
                            <a:schemeClr val="tx1"/>
                          </a:solidFill>
                        </a:rPr>
                        <a:t>  DESPESAS- REC PROP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100.682.000,00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accent2"/>
                </a:solidFill>
              </a:rPr>
              <a:t>DESPESAS</a:t>
            </a:r>
            <a:br>
              <a:rPr lang="pt-BR" sz="4800" dirty="0" smtClean="0">
                <a:solidFill>
                  <a:schemeClr val="accent2"/>
                </a:solidFill>
              </a:rPr>
            </a:br>
            <a:r>
              <a:rPr lang="pt-BR" sz="4800" dirty="0" smtClean="0">
                <a:solidFill>
                  <a:schemeClr val="accent2"/>
                </a:solidFill>
              </a:rPr>
              <a:t>COM RECURSOS PRÓPRIOS</a:t>
            </a:r>
            <a:endParaRPr lang="pt-BR" sz="4800" dirty="0">
              <a:solidFill>
                <a:schemeClr val="accent2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732240" y="6309320"/>
            <a:ext cx="17647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>
                <a:solidFill>
                  <a:schemeClr val="accent2"/>
                </a:solidFill>
                <a:latin typeface="Baskerville Old Face" pitchFamily="18" charset="0"/>
              </a:rPr>
              <a:t>LOA 2017</a:t>
            </a:r>
            <a:endParaRPr lang="pt-BR" sz="2000" dirty="0"/>
          </a:p>
        </p:txBody>
      </p:sp>
      <p:pic>
        <p:nvPicPr>
          <p:cNvPr id="11" name="Espaço Reservado para Conteúdo 10" descr="DESPESA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5805264"/>
            <a:ext cx="1204358" cy="105273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1678" y="1823202"/>
            <a:ext cx="5492650" cy="3838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ORÇAMEN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62920">
            <a:off x="811653" y="1083364"/>
            <a:ext cx="6913956" cy="485400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899592" y="764704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>
                <a:solidFill>
                  <a:srgbClr val="FF0000"/>
                </a:solidFill>
                <a:latin typeface="Baskerville Old Face" pitchFamily="18" charset="0"/>
              </a:rPr>
              <a:t>LIMITES CONSTITUCIONAIS</a:t>
            </a:r>
            <a:endParaRPr lang="pt-BR" sz="4400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34880" cy="77809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solidFill>
                  <a:schemeClr val="accent2"/>
                </a:solidFill>
              </a:rPr>
              <a:t>DESPESAS ESPECÍFICAS</a:t>
            </a:r>
            <a:endParaRPr lang="pt-BR" sz="3000" dirty="0">
              <a:solidFill>
                <a:schemeClr val="accent2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335688" y="6334780"/>
            <a:ext cx="28083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chemeClr val="accent2"/>
                </a:solidFill>
                <a:latin typeface="Baskerville Old Face" pitchFamily="18" charset="0"/>
              </a:rPr>
              <a:t>LOA 2017</a:t>
            </a:r>
            <a:endParaRPr lang="pt-BR" sz="2800" dirty="0"/>
          </a:p>
        </p:txBody>
      </p:sp>
      <p:pic>
        <p:nvPicPr>
          <p:cNvPr id="11" name="Espaço Reservado para Conteúdo 10" descr="DESPESA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5805264"/>
            <a:ext cx="1204358" cy="105273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339752" y="1124744"/>
            <a:ext cx="6120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/>
              <a:t> DESPESAS DE PESSOAL</a:t>
            </a:r>
            <a:endParaRPr lang="pt-BR" sz="4000" b="1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331640" y="2276872"/>
          <a:ext cx="6120680" cy="304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5818"/>
                <a:gridCol w="1919605"/>
                <a:gridCol w="8352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SECRETARIAS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 </a:t>
                      </a:r>
                      <a:r>
                        <a:rPr lang="pt-BR" sz="1100" dirty="0" smtClean="0"/>
                        <a:t>(*)</a:t>
                      </a: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SAÚDE E EDUCAÇÃO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pt-BR" b="0" dirty="0" smtClean="0"/>
                        <a:t>SAÚDE E EDUCAÇÃO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50.473.000,00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68</a:t>
                      </a: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pt-BR" b="1" dirty="0" smtClean="0"/>
                        <a:t>FINALÍSTICOS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dirty="0" smtClean="0"/>
                        <a:t>PLANEJAMENTO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dirty="0" smtClean="0"/>
                        <a:t>SERVIÇOS</a:t>
                      </a:r>
                      <a:r>
                        <a:rPr lang="pt-BR" baseline="0" dirty="0" smtClean="0"/>
                        <a:t> MUNICIPAIS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baseline="0" dirty="0" smtClean="0"/>
                        <a:t>TRÂNSITO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baseline="0" dirty="0" smtClean="0"/>
                        <a:t>DESENV. AGRÁRIO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6.854.000,00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pt-BR" b="1" dirty="0" smtClean="0"/>
                        <a:t>           SUB</a:t>
                      </a:r>
                      <a:r>
                        <a:rPr lang="pt-BR" b="1" baseline="0" dirty="0" smtClean="0"/>
                        <a:t> TOTAL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57.327.000,00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77</a:t>
                      </a:r>
                      <a:endParaRPr lang="pt-BR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Retângulo 8"/>
          <p:cNvSpPr/>
          <p:nvPr/>
        </p:nvSpPr>
        <p:spPr>
          <a:xfrm>
            <a:off x="3059832" y="5589240"/>
            <a:ext cx="52200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b="1" dirty="0" smtClean="0"/>
              <a:t>* COMPARAÇÃO COM TOTAL DA DESPESA COM FOLHA </a:t>
            </a:r>
            <a:endParaRPr lang="pt-BR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6335688" y="6334780"/>
            <a:ext cx="28083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chemeClr val="accent2"/>
                </a:solidFill>
                <a:latin typeface="Baskerville Old Face" pitchFamily="18" charset="0"/>
              </a:rPr>
              <a:t>LOA 2017</a:t>
            </a:r>
            <a:endParaRPr lang="pt-BR" sz="2800" dirty="0"/>
          </a:p>
        </p:txBody>
      </p:sp>
      <p:pic>
        <p:nvPicPr>
          <p:cNvPr id="11" name="Espaço Reservado para Conteúdo 10" descr="DESPESA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5805264"/>
            <a:ext cx="1204358" cy="1052736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043608" y="2060848"/>
          <a:ext cx="6048672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2001"/>
                <a:gridCol w="1999959"/>
                <a:gridCol w="12667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SECRETARIAS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%  </a:t>
                      </a:r>
                      <a:r>
                        <a:rPr lang="pt-BR" sz="1100" dirty="0" smtClean="0"/>
                        <a:t>(*)</a:t>
                      </a: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POLÍTICAS</a:t>
                      </a:r>
                      <a:r>
                        <a:rPr lang="pt-BR" b="1" baseline="0" dirty="0" smtClean="0"/>
                        <a:t> PÚBLICAS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pt-BR" dirty="0" smtClean="0"/>
                        <a:t>ASSISTÊNCIA</a:t>
                      </a:r>
                      <a:endParaRPr lang="pt-B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/>
                      <a:endParaRPr lang="pt-BR" dirty="0" smtClean="0"/>
                    </a:p>
                    <a:p>
                      <a:pPr algn="r"/>
                      <a:r>
                        <a:rPr lang="pt-BR" dirty="0" smtClean="0"/>
                        <a:t>3.792.000,00</a:t>
                      </a:r>
                      <a:endParaRPr lang="pt-B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pt-BR" dirty="0" smtClean="0"/>
                        <a:t> </a:t>
                      </a:r>
                    </a:p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pt-BR" dirty="0" smtClean="0"/>
                        <a:t>FMAS, FMDCA, FMFEPS,</a:t>
                      </a:r>
                      <a:r>
                        <a:rPr lang="pt-BR" baseline="0" dirty="0" smtClean="0"/>
                        <a:t> FSS</a:t>
                      </a:r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LAZER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ESPORTE</a:t>
                      </a:r>
                      <a:r>
                        <a:rPr lang="pt-BR" baseline="0" dirty="0" smtClean="0"/>
                        <a:t> E CULTURA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1.532.000,00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SUB TOTAL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5.324.000,00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7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59016" cy="77809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solidFill>
                  <a:schemeClr val="accent2"/>
                </a:solidFill>
              </a:rPr>
              <a:t>LIMITES CONSTITUCIONAIS</a:t>
            </a:r>
            <a:endParaRPr lang="pt-BR" sz="3000" dirty="0">
              <a:solidFill>
                <a:schemeClr val="accent2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971600" y="1124744"/>
            <a:ext cx="6120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/>
              <a:t> DESPESAS DE PESSOAL</a:t>
            </a:r>
            <a:endParaRPr lang="pt-BR" sz="4000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2123728" y="5661248"/>
            <a:ext cx="5004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/>
              <a:t>* COMPARAÇÃO COM TOTAL DA DESPESA COM FOLHA </a:t>
            </a:r>
            <a:endParaRPr lang="pt-BR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6335688" y="6334780"/>
            <a:ext cx="28083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chemeClr val="accent2"/>
                </a:solidFill>
                <a:latin typeface="Baskerville Old Face" pitchFamily="18" charset="0"/>
              </a:rPr>
              <a:t>LOA 2017</a:t>
            </a:r>
            <a:endParaRPr lang="pt-BR" sz="2800" dirty="0"/>
          </a:p>
        </p:txBody>
      </p:sp>
      <p:pic>
        <p:nvPicPr>
          <p:cNvPr id="11" name="Espaço Reservado para Conteúdo 10" descr="DESPESA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5733256"/>
            <a:ext cx="1204358" cy="1124744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971600" y="1916832"/>
          <a:ext cx="6768751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1"/>
                <a:gridCol w="1944216"/>
                <a:gridCol w="12961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SECRETARIAS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</a:t>
                      </a: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SECRET</a:t>
                      </a:r>
                      <a:r>
                        <a:rPr lang="pt-BR" b="1" baseline="0" dirty="0" smtClean="0"/>
                        <a:t> MEIO</a:t>
                      </a:r>
                      <a:endParaRPr lang="pt-BR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b="0" dirty="0" smtClean="0"/>
                        <a:t>GABINETE,</a:t>
                      </a:r>
                      <a:r>
                        <a:rPr lang="pt-BR" b="0" baseline="0" dirty="0" smtClean="0"/>
                        <a:t> JURÍDICO, ADMINISTRAÇÃO, FINANÇAS E RES. CONTING</a:t>
                      </a:r>
                      <a:endParaRPr lang="pt-BR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r"/>
                      <a:r>
                        <a:rPr lang="pt-BR" dirty="0" smtClean="0"/>
                        <a:t>7.412.000,00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LEGISLATIVO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b="0" dirty="0" smtClean="0"/>
                        <a:t>CÂMARA MUNICIPAL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3.984.000,00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SUB TOTAL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11.396.000,00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15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971600" y="1124744"/>
            <a:ext cx="6120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/>
              <a:t> DESPESAS DE PESSOAL</a:t>
            </a:r>
            <a:endParaRPr lang="pt-BR" sz="4000" b="1" dirty="0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5328592" cy="77809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solidFill>
                  <a:schemeClr val="accent2"/>
                </a:solidFill>
              </a:rPr>
              <a:t>LIMITES CONSTITUCIONAIS</a:t>
            </a:r>
            <a:endParaRPr lang="pt-BR" sz="3000" dirty="0">
              <a:solidFill>
                <a:schemeClr val="accent2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699792" y="5301208"/>
            <a:ext cx="5004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/>
              <a:t>* COMPARAÇÃO COM TOTAL DA DESPESA COM FOLHA </a:t>
            </a:r>
            <a:endParaRPr lang="pt-BR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907704" y="548680"/>
            <a:ext cx="51122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  <a:latin typeface="Baskerville Old Face" pitchFamily="18" charset="0"/>
              </a:rPr>
              <a:t>LIMITES CONSTITUCIONAIS</a:t>
            </a:r>
            <a:endParaRPr lang="pt-BR" sz="2800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83568" y="1412776"/>
            <a:ext cx="77700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LEGISLATIVO: DESPESAS DA CÂMARA</a:t>
            </a:r>
          </a:p>
          <a:p>
            <a:r>
              <a:rPr lang="pt-BR" dirty="0" smtClean="0"/>
              <a:t>LIMITE: MÁXIMO DE 7% DA RECEITA TRIBUTÁRIA E TRANSFERÊNCIAS </a:t>
            </a:r>
          </a:p>
          <a:p>
            <a:r>
              <a:rPr lang="pt-BR" dirty="0" smtClean="0"/>
              <a:t>CONSTITUCIONAIS DE 2016</a:t>
            </a: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547664" y="2492896"/>
          <a:ext cx="482218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2630"/>
                <a:gridCol w="2067242"/>
                <a:gridCol w="7623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 ORÇADO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 86.467.000,00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5.650.000,00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6,54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683568" y="3789040"/>
            <a:ext cx="82189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SAÚDE: GASTOS COM A SAÚDE</a:t>
            </a:r>
          </a:p>
          <a:p>
            <a:r>
              <a:rPr lang="pt-BR" dirty="0" smtClean="0"/>
              <a:t>LIMITE:  MÍNIMO DE 15% DAS RECEITAS RESULTANTES DE IMPOSTOS DE </a:t>
            </a:r>
          </a:p>
          <a:p>
            <a:r>
              <a:rPr lang="pt-BR" dirty="0" smtClean="0"/>
              <a:t>2017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75656" y="4653136"/>
          <a:ext cx="554461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1152"/>
                <a:gridCol w="2376942"/>
                <a:gridCol w="8765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 ORÇADO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113.063.000,00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32.516.000,00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28,76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907704" y="548680"/>
            <a:ext cx="51122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  <a:latin typeface="Baskerville Old Face" pitchFamily="18" charset="0"/>
              </a:rPr>
              <a:t>LIMITES CONSTITUCIONAIS</a:t>
            </a:r>
            <a:endParaRPr lang="pt-BR" sz="2800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83568" y="1412776"/>
            <a:ext cx="82189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EDUCAÇÃO: GASTOS COM A EDUCAÇÃO (LDB)</a:t>
            </a:r>
          </a:p>
          <a:p>
            <a:r>
              <a:rPr lang="pt-BR" dirty="0" smtClean="0"/>
              <a:t>LIMITE:  MÍNIMO DE 25 % DAS RECEITAS RESULTANTES DE IMPOSTOS DE </a:t>
            </a:r>
          </a:p>
          <a:p>
            <a:r>
              <a:rPr lang="pt-BR" dirty="0" smtClean="0"/>
              <a:t>2017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3419872" y="2564904"/>
          <a:ext cx="275463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46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RECEITA DE IMPOSTOS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 113.063.000,00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1691680" y="3645024"/>
          <a:ext cx="554461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9464"/>
                <a:gridCol w="2018630"/>
                <a:gridCol w="8765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RETIDO</a:t>
                      </a:r>
                      <a:r>
                        <a:rPr lang="pt-BR" baseline="0" dirty="0" smtClean="0"/>
                        <a:t> FUNDEB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14.879.000,00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13,16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ORÇADO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14.043.000,00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12,43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28.922.000,00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25,59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KKK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2060848"/>
            <a:ext cx="7084030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400" b="1" dirty="0" smtClean="0">
                <a:solidFill>
                  <a:schemeClr val="accent3"/>
                </a:solidFill>
              </a:rPr>
              <a:t>AUDIÊNCIA PÚBLICA</a:t>
            </a:r>
            <a:r>
              <a:rPr lang="pt-BR" sz="4000" b="1" dirty="0" smtClean="0">
                <a:solidFill>
                  <a:schemeClr val="accent3"/>
                </a:solidFill>
              </a:rPr>
              <a:t/>
            </a:r>
            <a:br>
              <a:rPr lang="pt-BR" sz="4000" b="1" dirty="0" smtClean="0">
                <a:solidFill>
                  <a:schemeClr val="accent3"/>
                </a:solidFill>
              </a:rPr>
            </a:br>
            <a:r>
              <a:rPr lang="pt-BR" sz="3600" b="1" dirty="0" smtClean="0">
                <a:solidFill>
                  <a:schemeClr val="accent3"/>
                </a:solidFill>
              </a:rPr>
              <a:t>ELABORAÇÃO DA LOA</a:t>
            </a:r>
            <a:br>
              <a:rPr lang="pt-BR" sz="3600" b="1" dirty="0" smtClean="0">
                <a:solidFill>
                  <a:schemeClr val="accent3"/>
                </a:solidFill>
              </a:rPr>
            </a:br>
            <a:r>
              <a:rPr lang="pt-BR" sz="3600" b="1" dirty="0" smtClean="0">
                <a:solidFill>
                  <a:schemeClr val="accent3"/>
                </a:solidFill>
              </a:rPr>
              <a:t> 2017</a:t>
            </a:r>
            <a:endParaRPr lang="pt-BR" sz="3600" dirty="0">
              <a:solidFill>
                <a:schemeClr val="accent3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83568" y="4653136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accent3"/>
                </a:solidFill>
              </a:rPr>
              <a:t>PREFEITURA DE REGISTRO</a:t>
            </a:r>
            <a:endParaRPr lang="pt-BR" sz="2800" b="1" dirty="0">
              <a:solidFill>
                <a:schemeClr val="accent3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156176" y="1700808"/>
            <a:ext cx="1673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REALIZAÇÃO:</a:t>
            </a:r>
            <a:endParaRPr lang="pt-BR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971600" y="5157192"/>
            <a:ext cx="50593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chemeClr val="accent3"/>
                </a:solidFill>
              </a:rPr>
              <a:t>SECRETARIA MUNICIPAL DE FINANÇAS</a:t>
            </a:r>
            <a:endParaRPr lang="pt-BR" sz="2000" b="1" dirty="0">
              <a:solidFill>
                <a:schemeClr val="accent3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403648" y="5589240"/>
            <a:ext cx="37369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chemeClr val="accent3"/>
                </a:solidFill>
              </a:rPr>
              <a:t>DIVISÃO DE CONTABILIDADE</a:t>
            </a:r>
            <a:endParaRPr lang="pt-BR" sz="2000" b="1" dirty="0">
              <a:solidFill>
                <a:schemeClr val="accent3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835696" y="6021288"/>
            <a:ext cx="51395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chemeClr val="accent3"/>
                </a:solidFill>
              </a:rPr>
              <a:t>SERVIÇO DE PLANEJAMENTO MUNICIPAL</a:t>
            </a:r>
            <a:endParaRPr lang="pt-BR" sz="2000" b="1" dirty="0">
              <a:solidFill>
                <a:schemeClr val="accent3"/>
              </a:solidFill>
            </a:endParaRPr>
          </a:p>
        </p:txBody>
      </p:sp>
      <p:pic>
        <p:nvPicPr>
          <p:cNvPr id="11" name="Imagem 10" descr="BRASÃO OFICI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073910"/>
            <a:ext cx="755576" cy="7840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907704" y="548680"/>
            <a:ext cx="51122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  <a:latin typeface="Baskerville Old Face" pitchFamily="18" charset="0"/>
              </a:rPr>
              <a:t>LIMITES CONSTITUCIONAIS</a:t>
            </a:r>
            <a:endParaRPr lang="pt-BR" sz="2800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83568" y="1412776"/>
            <a:ext cx="73709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MAGISTÉRIO:</a:t>
            </a:r>
          </a:p>
          <a:p>
            <a:r>
              <a:rPr lang="pt-BR" dirty="0" smtClean="0"/>
              <a:t>LIMITE:  MÍNIMO DE 60% DO TOTAL RECEBIDO DE FUNDEB/2017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547664" y="2492896"/>
          <a:ext cx="521112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621"/>
                <a:gridCol w="2191726"/>
                <a:gridCol w="9067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 ORÇADO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 27.156.000,00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24.880.000,00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91,62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907704" y="548680"/>
            <a:ext cx="51122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  <a:latin typeface="Baskerville Old Face" pitchFamily="18" charset="0"/>
              </a:rPr>
              <a:t>LIMITES CONSTITUCIONAIS</a:t>
            </a:r>
            <a:endParaRPr lang="pt-BR" sz="2800" b="1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55576" y="2132856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1 - MÁXIMO DE 6% DA RCL DO EXERCÍCIO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683568" y="2708920"/>
          <a:ext cx="626469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029"/>
                <a:gridCol w="2610290"/>
                <a:gridCol w="82037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R.C.L.</a:t>
                      </a:r>
                      <a:r>
                        <a:rPr lang="pt-BR" baseline="0" dirty="0" smtClean="0"/>
                        <a:t>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 FOLHA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 158.305.000,00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4.089.000,00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2,58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611560" y="3933056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2 - MÁXIMO DE 70% DA RECEITA DA CÂMARA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827584" y="4509120"/>
          <a:ext cx="621778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1280"/>
                <a:gridCol w="2543985"/>
                <a:gridCol w="10525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RECEITA DA CÂMARA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 FOLHA (*)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 5.650.000,00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3.543.000,00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62,71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899592" y="1124744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FOLHA DE PAGAMENTO DA CÂMARA –</a:t>
            </a:r>
          </a:p>
          <a:p>
            <a:r>
              <a:rPr lang="pt-BR" b="1" dirty="0" smtClean="0"/>
              <a:t>POSSUI 2 LIMITES</a:t>
            </a:r>
            <a:endParaRPr lang="pt-BR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187624" y="5589240"/>
            <a:ext cx="65527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(*) NEM TODAS AS DESPESAS DE FOLHA ENTRAM NESTE CÁLCULO</a:t>
            </a:r>
            <a:endParaRPr lang="pt-BR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907704" y="548680"/>
            <a:ext cx="51122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  <a:latin typeface="Baskerville Old Face" pitchFamily="18" charset="0"/>
              </a:rPr>
              <a:t>LIMITES CONSTITUCIONAIS</a:t>
            </a:r>
            <a:endParaRPr lang="pt-BR" sz="2800" b="1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331640" y="2636912"/>
          <a:ext cx="566041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029"/>
                <a:gridCol w="1919605"/>
                <a:gridCol w="9067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R.C.L.</a:t>
                      </a:r>
                      <a:r>
                        <a:rPr lang="pt-BR" baseline="0" dirty="0" smtClean="0"/>
                        <a:t>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 FOLHA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 158.305.000,00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74.047.000,00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46,78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899592" y="1124744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FOLHA DE PAGAMENTO DA PREFEITURA:</a:t>
            </a:r>
          </a:p>
          <a:p>
            <a:r>
              <a:rPr lang="pt-BR" dirty="0" smtClean="0"/>
              <a:t>LIMITE MÁXIMO DE 54% DA RECEITA CORRENTE LÍQUIDA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400" dirty="0" smtClean="0">
                <a:solidFill>
                  <a:schemeClr val="accent2"/>
                </a:solidFill>
                <a:latin typeface="Baskerville Old Face" pitchFamily="18" charset="0"/>
              </a:rPr>
              <a:t>AUDIÊNCIA PÚBLICA</a:t>
            </a:r>
            <a:br>
              <a:rPr lang="pt-BR" sz="4400" dirty="0" smtClean="0">
                <a:solidFill>
                  <a:schemeClr val="accent2"/>
                </a:solidFill>
                <a:latin typeface="Baskerville Old Face" pitchFamily="18" charset="0"/>
              </a:rPr>
            </a:br>
            <a:r>
              <a:rPr lang="pt-BR" sz="4000" dirty="0" smtClean="0">
                <a:solidFill>
                  <a:schemeClr val="accent2"/>
                </a:solidFill>
                <a:latin typeface="Baskerville Old Face" pitchFamily="18" charset="0"/>
              </a:rPr>
              <a:t>ELABORAÇÃO DA LOA</a:t>
            </a:r>
            <a:br>
              <a:rPr lang="pt-BR" sz="4000" dirty="0" smtClean="0">
                <a:solidFill>
                  <a:schemeClr val="accent2"/>
                </a:solidFill>
                <a:latin typeface="Baskerville Old Face" pitchFamily="18" charset="0"/>
              </a:rPr>
            </a:br>
            <a:r>
              <a:rPr lang="pt-BR" sz="4000" dirty="0" smtClean="0">
                <a:solidFill>
                  <a:schemeClr val="accent2"/>
                </a:solidFill>
                <a:latin typeface="Baskerville Old Face" pitchFamily="18" charset="0"/>
              </a:rPr>
              <a:t> 2017</a:t>
            </a:r>
            <a:endParaRPr lang="pt-BR" dirty="0"/>
          </a:p>
        </p:txBody>
      </p:sp>
      <p:pic>
        <p:nvPicPr>
          <p:cNvPr id="4" name="Imagem 3" descr="PARTICIPAÇÃO POPUL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060848"/>
            <a:ext cx="5544616" cy="3672408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131840" y="3140968"/>
            <a:ext cx="5187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PARTICIPAÇÃO POPULAR</a:t>
            </a:r>
            <a:endParaRPr lang="pt-BR" sz="28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PART PO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121546">
            <a:off x="304917" y="1520723"/>
            <a:ext cx="2733675" cy="19984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CaixaDeTexto 7"/>
          <p:cNvSpPr txBox="1"/>
          <p:nvPr/>
        </p:nvSpPr>
        <p:spPr>
          <a:xfrm>
            <a:off x="539552" y="620688"/>
            <a:ext cx="7620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  <a:latin typeface="Lucida Handwriting" pitchFamily="66" charset="0"/>
              </a:rPr>
              <a:t>QUEM SOU EU PARA SER BRILHANTE</a:t>
            </a:r>
            <a:r>
              <a:rPr lang="pt-BR" sz="2800" dirty="0" smtClean="0">
                <a:solidFill>
                  <a:srgbClr val="FF0000"/>
                </a:solidFill>
                <a:latin typeface="Lucida Handwriting" pitchFamily="66" charset="0"/>
              </a:rPr>
              <a:t>?</a:t>
            </a:r>
            <a:endParaRPr lang="pt-BR" sz="2800" dirty="0">
              <a:solidFill>
                <a:srgbClr val="FF0000"/>
              </a:solidFill>
              <a:latin typeface="Lucida Handwriting" pitchFamily="66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059832" y="2276872"/>
            <a:ext cx="571182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O nosso medo mais profundo não é o de</a:t>
            </a:r>
          </a:p>
          <a:p>
            <a:r>
              <a:rPr lang="pt-BR" sz="2000" dirty="0" smtClean="0"/>
              <a:t>sermos inadequados </a:t>
            </a:r>
          </a:p>
          <a:p>
            <a:r>
              <a:rPr lang="pt-BR" sz="2000" dirty="0" smtClean="0"/>
              <a:t>O nosso medo mais profundo é que o nosso</a:t>
            </a:r>
          </a:p>
          <a:p>
            <a:r>
              <a:rPr lang="pt-BR" sz="2000" dirty="0" smtClean="0"/>
              <a:t>poder seja incomensurável</a:t>
            </a:r>
            <a:endParaRPr lang="pt-BR" sz="20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115616" y="3861048"/>
            <a:ext cx="7237879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É a nossa luz e não a nossa escuridão que nos assusta.</a:t>
            </a:r>
          </a:p>
          <a:p>
            <a:r>
              <a:rPr lang="pt-BR" sz="2000" dirty="0" smtClean="0"/>
              <a:t>Perguntamos quem somos nós para sermos brilhantes,</a:t>
            </a:r>
          </a:p>
          <a:p>
            <a:r>
              <a:rPr lang="pt-BR" sz="2000" dirty="0" smtClean="0"/>
              <a:t>grandiosos, talentosos, maravilhosos?</a:t>
            </a:r>
          </a:p>
          <a:p>
            <a:r>
              <a:rPr lang="pt-BR" sz="2000" dirty="0" smtClean="0"/>
              <a:t>Na verdade, porque não haveríamos de sê-lo?</a:t>
            </a:r>
          </a:p>
          <a:p>
            <a:r>
              <a:rPr lang="pt-BR" sz="2000" dirty="0" smtClean="0"/>
              <a:t>Somos filhos de Deus.</a:t>
            </a:r>
          </a:p>
          <a:p>
            <a:r>
              <a:rPr lang="pt-BR" sz="2000" dirty="0" smtClean="0"/>
              <a:t>A nossa pequenez não serve o mundo</a:t>
            </a:r>
          </a:p>
          <a:p>
            <a:endParaRPr lang="pt-BR" dirty="0" smtClean="0"/>
          </a:p>
          <a:p>
            <a:r>
              <a:rPr lang="pt-BR" dirty="0" smtClean="0"/>
              <a:t>					Nelson Mandela 1994</a:t>
            </a:r>
            <a:endParaRPr lang="pt-BR" dirty="0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KKKK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15616" y="1772816"/>
            <a:ext cx="5976664" cy="33123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2002234"/>
          </a:xfrm>
        </p:spPr>
        <p:txBody>
          <a:bodyPr>
            <a:normAutofit/>
          </a:bodyPr>
          <a:lstStyle/>
          <a:p>
            <a:pPr algn="ctr"/>
            <a:r>
              <a:rPr lang="pt-BR" sz="5700" b="1" dirty="0" smtClean="0">
                <a:solidFill>
                  <a:schemeClr val="accent4">
                    <a:lumMod val="75000"/>
                  </a:schemeClr>
                </a:solidFill>
                <a:latin typeface="Baskerville Old Face" pitchFamily="18" charset="0"/>
              </a:rPr>
              <a:t>AUDIÊNCIA PÚBLICA</a:t>
            </a:r>
            <a:endParaRPr lang="pt-BR" sz="4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55576" y="5445224"/>
            <a:ext cx="78085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chemeClr val="accent4">
                    <a:lumMod val="75000"/>
                  </a:schemeClr>
                </a:solidFill>
                <a:latin typeface="Baskerville Old Face" pitchFamily="18" charset="0"/>
              </a:rPr>
              <a:t>AGRADECEMOS A SUA PARTICIPAÇÃO</a:t>
            </a:r>
            <a:endParaRPr lang="pt-BR" sz="3200" b="1" dirty="0">
              <a:solidFill>
                <a:schemeClr val="accent4">
                  <a:lumMod val="75000"/>
                </a:schemeClr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pPr algn="ctr"/>
            <a:r>
              <a:rPr lang="pt-BR" sz="4700" dirty="0" smtClean="0">
                <a:solidFill>
                  <a:schemeClr val="accent3"/>
                </a:solidFill>
              </a:rPr>
              <a:t>AUDIÊNCIA PÚBLICA</a:t>
            </a:r>
            <a:endParaRPr lang="pt-BR" sz="4700" dirty="0">
              <a:solidFill>
                <a:schemeClr val="accent3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335688" y="6334780"/>
            <a:ext cx="28083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chemeClr val="accent3"/>
                </a:solidFill>
                <a:latin typeface="Baskerville Old Face" pitchFamily="18" charset="0"/>
              </a:rPr>
              <a:t>LOA 2017</a:t>
            </a:r>
            <a:endParaRPr lang="pt-BR" sz="2800" dirty="0">
              <a:solidFill>
                <a:schemeClr val="accent3"/>
              </a:solidFill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pt-BR" dirty="0" smtClean="0"/>
              <a:t>Instrumento de participação popular, assegurado principalmente pela </a:t>
            </a:r>
          </a:p>
          <a:p>
            <a:endParaRPr lang="pt-BR" dirty="0" smtClean="0"/>
          </a:p>
          <a:p>
            <a:pPr>
              <a:buNone/>
            </a:pPr>
            <a:r>
              <a:rPr lang="pt-BR" dirty="0" smtClean="0"/>
              <a:t>          Constituição Federal e</a:t>
            </a:r>
          </a:p>
          <a:p>
            <a:pPr>
              <a:buNone/>
            </a:pPr>
            <a:r>
              <a:rPr lang="pt-BR" dirty="0" smtClean="0"/>
              <a:t>          Lei de Responsabilidade Fiscal</a:t>
            </a:r>
          </a:p>
          <a:p>
            <a:pPr>
              <a:buNone/>
            </a:pPr>
            <a:endParaRPr lang="pt-BR" dirty="0" smtClean="0"/>
          </a:p>
          <a:p>
            <a:pPr>
              <a:buFont typeface="Wingdings" pitchFamily="2" charset="2"/>
              <a:buChar char="q"/>
            </a:pPr>
            <a:r>
              <a:rPr lang="pt-BR" dirty="0" smtClean="0"/>
              <a:t>Nela a população pode: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	Discutir a lei que esta sendo proposta através de:</a:t>
            </a:r>
          </a:p>
          <a:p>
            <a:pPr>
              <a:buNone/>
            </a:pPr>
            <a:r>
              <a:rPr lang="pt-BR" dirty="0" smtClean="0"/>
              <a:t>	- perguntas;</a:t>
            </a:r>
          </a:p>
          <a:p>
            <a:pPr>
              <a:buNone/>
            </a:pPr>
            <a:r>
              <a:rPr lang="pt-BR" dirty="0" smtClean="0"/>
              <a:t>	- sugestões;</a:t>
            </a:r>
          </a:p>
          <a:p>
            <a:pPr>
              <a:buNone/>
            </a:pPr>
            <a:r>
              <a:rPr lang="pt-BR" dirty="0" smtClean="0"/>
              <a:t>   - reclamações;</a:t>
            </a:r>
          </a:p>
          <a:p>
            <a:pPr>
              <a:buNone/>
            </a:pPr>
            <a:r>
              <a:rPr lang="pt-BR" dirty="0" smtClean="0"/>
              <a:t>   - pedidos de esclarecimento, </a:t>
            </a:r>
          </a:p>
          <a:p>
            <a:pPr>
              <a:buNone/>
            </a:pPr>
            <a:r>
              <a:rPr lang="pt-BR" dirty="0" smtClean="0"/>
              <a:t>   - outras formas.</a:t>
            </a:r>
          </a:p>
        </p:txBody>
      </p:sp>
      <p:pic>
        <p:nvPicPr>
          <p:cNvPr id="6" name="Imagem 5" descr="BRASÃO OFICI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73911"/>
            <a:ext cx="755576" cy="7840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 rot="708939">
            <a:off x="1043608" y="4725144"/>
            <a:ext cx="6966972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8800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LEGISLAÇÃO</a:t>
            </a:r>
            <a:endParaRPr lang="pt-BR" sz="8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188641"/>
            <a:ext cx="2088232" cy="145724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5688632" cy="1426170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 smtClean="0">
                <a:solidFill>
                  <a:schemeClr val="accent1">
                    <a:lumMod val="75000"/>
                  </a:schemeClr>
                </a:solidFill>
                <a:latin typeface="Baskerville Old Face" pitchFamily="18" charset="0"/>
              </a:rPr>
              <a:t>ORÇAMENTO ANUAL</a:t>
            </a:r>
            <a:br>
              <a:rPr lang="pt-BR" sz="4000" b="1" dirty="0" smtClean="0">
                <a:solidFill>
                  <a:schemeClr val="accent1">
                    <a:lumMod val="75000"/>
                  </a:schemeClr>
                </a:solidFill>
                <a:latin typeface="Baskerville Old Face" pitchFamily="18" charset="0"/>
              </a:rPr>
            </a:br>
            <a:r>
              <a:rPr lang="pt-BR" sz="4000" b="1" dirty="0" smtClean="0">
                <a:solidFill>
                  <a:schemeClr val="accent1">
                    <a:lumMod val="75000"/>
                  </a:schemeClr>
                </a:solidFill>
                <a:latin typeface="Baskerville Old Face" pitchFamily="18" charset="0"/>
              </a:rPr>
              <a:t> 2017</a:t>
            </a:r>
            <a:endParaRPr lang="pt-BR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564704" y="1844824"/>
            <a:ext cx="8579296" cy="439248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t-BR" b="1" dirty="0" smtClean="0"/>
              <a:t>                 </a:t>
            </a:r>
            <a:endParaRPr lang="pt-BR" sz="5000" b="1" dirty="0" smtClean="0"/>
          </a:p>
          <a:p>
            <a:r>
              <a:rPr lang="pt-BR" sz="4500" dirty="0" smtClean="0"/>
              <a:t>Constituição Federal</a:t>
            </a:r>
          </a:p>
          <a:p>
            <a:r>
              <a:rPr lang="pt-BR" sz="4500" dirty="0" smtClean="0"/>
              <a:t>Normas Gerais do Direito Financeiro – Lei Federal 4.320/64</a:t>
            </a:r>
          </a:p>
          <a:p>
            <a:r>
              <a:rPr lang="pt-BR" sz="4500" dirty="0" smtClean="0"/>
              <a:t>Lei de Responsabilidade Geral – Lei 101/2000</a:t>
            </a:r>
          </a:p>
          <a:p>
            <a:r>
              <a:rPr lang="pt-BR" sz="4500" dirty="0" smtClean="0"/>
              <a:t> Auditoria Eletrônica do Tribunal de Contas do Estado de São Paulo – AUDESP</a:t>
            </a:r>
          </a:p>
          <a:p>
            <a:r>
              <a:rPr lang="pt-BR" sz="4500" dirty="0" smtClean="0"/>
              <a:t>  </a:t>
            </a:r>
          </a:p>
          <a:p>
            <a:r>
              <a:rPr lang="pt-BR" sz="4500" dirty="0" smtClean="0"/>
              <a:t>Normas Específicas para: </a:t>
            </a:r>
          </a:p>
          <a:p>
            <a:pPr>
              <a:buNone/>
            </a:pPr>
            <a:r>
              <a:rPr lang="pt-BR" sz="4500" dirty="0" smtClean="0"/>
              <a:t>		Contabilidade, Saúde, Educação, Assistência Social, entre outras</a:t>
            </a:r>
            <a:endParaRPr lang="pt-BR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LEÃ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229600" cy="1066130"/>
          </a:xfrm>
        </p:spPr>
        <p:txBody>
          <a:bodyPr>
            <a:noAutofit/>
          </a:bodyPr>
          <a:lstStyle/>
          <a:p>
            <a:pPr algn="ctr"/>
            <a:r>
              <a:rPr lang="pt-BR" sz="8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R E C E I T A S</a:t>
            </a:r>
            <a:endParaRPr lang="pt-BR" sz="88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335688" y="6334780"/>
            <a:ext cx="28083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chemeClr val="accent2"/>
                </a:solidFill>
                <a:latin typeface="Baskerville Old Face" pitchFamily="18" charset="0"/>
              </a:rPr>
              <a:t>LOA 2017</a:t>
            </a:r>
            <a:endParaRPr lang="pt-BR" sz="28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pPr algn="ctr"/>
            <a:r>
              <a:rPr lang="pt-BR" sz="5000" dirty="0" smtClean="0">
                <a:solidFill>
                  <a:schemeClr val="accent2"/>
                </a:solidFill>
                <a:latin typeface="Aharoni" pitchFamily="2" charset="-79"/>
                <a:cs typeface="Aharoni" pitchFamily="2" charset="-79"/>
              </a:rPr>
              <a:t>RECEITAS POR FONTES</a:t>
            </a:r>
            <a:endParaRPr lang="pt-BR" sz="5000" dirty="0">
              <a:solidFill>
                <a:schemeClr val="accent2"/>
              </a:solidFill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683568" y="1628800"/>
          <a:ext cx="772554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3498"/>
                <a:gridCol w="27520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PRÓPRIAS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31.988.000,00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TRANSFERÊNCIAS</a:t>
                      </a:r>
                      <a:r>
                        <a:rPr lang="pt-BR" baseline="0" dirty="0" smtClean="0"/>
                        <a:t> CONST. E VOLUNTÁRIAS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127.345.000,00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159.333.000,00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tângulo 7"/>
          <p:cNvSpPr/>
          <p:nvPr/>
        </p:nvSpPr>
        <p:spPr>
          <a:xfrm>
            <a:off x="971600" y="6334780"/>
            <a:ext cx="20162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chemeClr val="accent2"/>
                </a:solidFill>
                <a:latin typeface="Baskerville Old Face" pitchFamily="18" charset="0"/>
              </a:rPr>
              <a:t>LOA 2017</a:t>
            </a:r>
            <a:endParaRPr lang="pt-BR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645024"/>
            <a:ext cx="522922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m 6" descr="LEÃ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075294"/>
            <a:ext cx="1043608" cy="7827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38138"/>
          </a:xfrm>
        </p:spPr>
        <p:txBody>
          <a:bodyPr>
            <a:normAutofit fontScale="90000"/>
          </a:bodyPr>
          <a:lstStyle/>
          <a:p>
            <a:pPr algn="ctr"/>
            <a:r>
              <a:rPr lang="pt-BR" sz="5700" dirty="0" smtClean="0">
                <a:solidFill>
                  <a:schemeClr val="accent2"/>
                </a:solidFill>
                <a:latin typeface="Aharoni" pitchFamily="2" charset="-79"/>
                <a:cs typeface="Aharoni" pitchFamily="2" charset="-79"/>
              </a:rPr>
              <a:t>PRINCIPAIS RECEITAS PRÓPRIAS</a:t>
            </a:r>
            <a:endParaRPr lang="pt-BR" sz="5700" dirty="0">
              <a:solidFill>
                <a:schemeClr val="accent2"/>
              </a:solidFill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3707904" y="1916835"/>
          <a:ext cx="4496752" cy="4941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5343"/>
                <a:gridCol w="1702117"/>
                <a:gridCol w="689292"/>
              </a:tblGrid>
              <a:tr h="389065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</a:t>
                      </a:r>
                      <a:endParaRPr lang="pt-BR" dirty="0"/>
                    </a:p>
                  </a:txBody>
                  <a:tcPr/>
                </a:tc>
              </a:tr>
              <a:tr h="419330">
                <a:tc>
                  <a:txBody>
                    <a:bodyPr/>
                    <a:lstStyle/>
                    <a:p>
                      <a:r>
                        <a:rPr lang="pt-BR" dirty="0" smtClean="0"/>
                        <a:t>ICMS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29.096.000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</a:tr>
              <a:tr h="419330">
                <a:tc>
                  <a:txBody>
                    <a:bodyPr/>
                    <a:lstStyle/>
                    <a:p>
                      <a:r>
                        <a:rPr lang="pt-BR" dirty="0" smtClean="0"/>
                        <a:t>FPM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22.616.000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</a:tr>
              <a:tr h="389065">
                <a:tc>
                  <a:txBody>
                    <a:bodyPr/>
                    <a:lstStyle/>
                    <a:p>
                      <a:r>
                        <a:rPr lang="pt-BR" dirty="0" smtClean="0"/>
                        <a:t>ISS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12.700.000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</a:tr>
              <a:tr h="419330">
                <a:tc>
                  <a:txBody>
                    <a:bodyPr/>
                    <a:lstStyle/>
                    <a:p>
                      <a:r>
                        <a:rPr lang="pt-BR" dirty="0" smtClean="0"/>
                        <a:t>IPTU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12.600.000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</a:tr>
              <a:tr h="419330">
                <a:tc>
                  <a:txBody>
                    <a:bodyPr/>
                    <a:lstStyle/>
                    <a:p>
                      <a:r>
                        <a:rPr lang="pt-BR" dirty="0" smtClean="0"/>
                        <a:t>IPVA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7.440.000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</a:tr>
              <a:tr h="419330">
                <a:tc>
                  <a:txBody>
                    <a:bodyPr/>
                    <a:lstStyle/>
                    <a:p>
                      <a:r>
                        <a:rPr lang="pt-BR" dirty="0" smtClean="0"/>
                        <a:t>DÍV.</a:t>
                      </a:r>
                      <a:r>
                        <a:rPr lang="pt-BR" baseline="0" dirty="0" smtClean="0"/>
                        <a:t> ATIVA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7.432.000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</a:tr>
              <a:tr h="419330">
                <a:tc>
                  <a:txBody>
                    <a:bodyPr/>
                    <a:lstStyle/>
                    <a:p>
                      <a:r>
                        <a:rPr lang="pt-BR" dirty="0" smtClean="0"/>
                        <a:t>IRRF</a:t>
                      </a:r>
                      <a:r>
                        <a:rPr lang="pt-BR" baseline="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2.800.000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419330">
                <a:tc>
                  <a:txBody>
                    <a:bodyPr/>
                    <a:lstStyle/>
                    <a:p>
                      <a:r>
                        <a:rPr lang="pt-BR" dirty="0" smtClean="0"/>
                        <a:t>MULTAS</a:t>
                      </a:r>
                      <a:r>
                        <a:rPr lang="pt-BR" baseline="0" dirty="0" smtClean="0"/>
                        <a:t> E JUROS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1.807.000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419330">
                <a:tc>
                  <a:txBody>
                    <a:bodyPr/>
                    <a:lstStyle/>
                    <a:p>
                      <a:r>
                        <a:rPr lang="pt-BR" dirty="0" smtClean="0"/>
                        <a:t>ITBI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1.600.000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419330">
                <a:tc>
                  <a:txBody>
                    <a:bodyPr/>
                    <a:lstStyle/>
                    <a:p>
                      <a:r>
                        <a:rPr lang="pt-BR" dirty="0" smtClean="0"/>
                        <a:t>DEMAIS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8.111.000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</a:tr>
              <a:tr h="389065">
                <a:tc>
                  <a:txBody>
                    <a:bodyPr/>
                    <a:lstStyle/>
                    <a:p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106.202.000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100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0" y="1628800"/>
            <a:ext cx="3272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ACIMA DE R$ 1.000.000,00</a:t>
            </a:r>
            <a:endParaRPr lang="pt-BR" b="1" dirty="0"/>
          </a:p>
        </p:txBody>
      </p:sp>
      <p:pic>
        <p:nvPicPr>
          <p:cNvPr id="9" name="Imagem 8" descr="LEÃ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75294"/>
            <a:ext cx="1043608" cy="7827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38138"/>
          </a:xfrm>
        </p:spPr>
        <p:txBody>
          <a:bodyPr>
            <a:normAutofit fontScale="90000"/>
          </a:bodyPr>
          <a:lstStyle/>
          <a:p>
            <a:pPr algn="ctr"/>
            <a:r>
              <a:rPr lang="pt-BR" sz="5700" dirty="0" smtClean="0">
                <a:solidFill>
                  <a:schemeClr val="accent2"/>
                </a:solidFill>
                <a:latin typeface="Aharoni" pitchFamily="2" charset="-79"/>
                <a:cs typeface="Aharoni" pitchFamily="2" charset="-79"/>
              </a:rPr>
              <a:t>PRINCIPAIS RECEITAS VINCULADAS</a:t>
            </a:r>
            <a:endParaRPr lang="pt-BR" sz="5700" dirty="0">
              <a:solidFill>
                <a:schemeClr val="accent2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940152" y="6334780"/>
            <a:ext cx="20162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chemeClr val="accent2"/>
                </a:solidFill>
                <a:latin typeface="Baskerville Old Face" pitchFamily="18" charset="0"/>
              </a:rPr>
              <a:t>LOA 2017</a:t>
            </a:r>
            <a:endParaRPr lang="pt-BR" sz="2800" dirty="0"/>
          </a:p>
        </p:txBody>
      </p:sp>
      <p:pic>
        <p:nvPicPr>
          <p:cNvPr id="9" name="Imagem 8" descr="LEÃ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49280"/>
            <a:ext cx="1187624" cy="9087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827584" y="1916832"/>
          <a:ext cx="7344815" cy="4032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2355"/>
                <a:gridCol w="2269918"/>
                <a:gridCol w="1102542"/>
              </a:tblGrid>
              <a:tr h="588802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ÁREA</a:t>
                      </a:r>
                      <a:endParaRPr lang="pt-BR" sz="24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VALOR</a:t>
                      </a:r>
                      <a:endParaRPr lang="pt-BR" sz="24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%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491949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EDUCAÇÃO</a:t>
                      </a:r>
                      <a:endParaRPr lang="pt-BR" sz="2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36.334.000</a:t>
                      </a:r>
                      <a:endParaRPr lang="pt-BR" sz="2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67</a:t>
                      </a:r>
                      <a:endParaRPr lang="pt-BR" sz="2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91949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SAÚDE</a:t>
                      </a:r>
                      <a:endParaRPr lang="pt-BR" sz="2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11.923.000</a:t>
                      </a:r>
                      <a:endParaRPr lang="pt-BR" sz="2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22</a:t>
                      </a:r>
                      <a:endParaRPr lang="pt-BR" sz="2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91949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CIP- ILUM</a:t>
                      </a:r>
                      <a:r>
                        <a:rPr lang="pt-BR" sz="2400" baseline="0" dirty="0" smtClean="0"/>
                        <a:t> PUB</a:t>
                      </a:r>
                      <a:endParaRPr lang="pt-BR" sz="2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2.630.000</a:t>
                      </a:r>
                      <a:endParaRPr lang="pt-BR" sz="2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5</a:t>
                      </a:r>
                      <a:endParaRPr lang="pt-BR" sz="2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91949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ASSISTÊNCIA</a:t>
                      </a:r>
                      <a:r>
                        <a:rPr lang="pt-BR" sz="2400" baseline="0" dirty="0" smtClean="0"/>
                        <a:t> SOCIAL</a:t>
                      </a:r>
                      <a:endParaRPr lang="pt-BR" sz="2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1.602.000</a:t>
                      </a:r>
                      <a:endParaRPr lang="pt-BR" sz="2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3</a:t>
                      </a:r>
                      <a:endParaRPr lang="pt-BR" sz="2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91949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DESENV. AGRÁRIO</a:t>
                      </a:r>
                      <a:endParaRPr lang="pt-BR" sz="2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520.000</a:t>
                      </a:r>
                      <a:endParaRPr lang="pt-BR" sz="2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91949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DOAÇÕES/FESTIVID.</a:t>
                      </a:r>
                      <a:endParaRPr lang="pt-BR" sz="2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93.000</a:t>
                      </a:r>
                      <a:endParaRPr lang="pt-BR" sz="2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91949">
                <a:tc>
                  <a:txBody>
                    <a:bodyPr/>
                    <a:lstStyle/>
                    <a:p>
                      <a:r>
                        <a:rPr lang="pt-BR" sz="2400" b="1" dirty="0" smtClean="0"/>
                        <a:t>TOTAL</a:t>
                      </a:r>
                      <a:endParaRPr lang="pt-BR" sz="24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/>
                        <a:t>53.103.000</a:t>
                      </a:r>
                      <a:endParaRPr lang="pt-BR" sz="24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100</a:t>
                      </a:r>
                      <a:endParaRPr lang="pt-BR" sz="24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1097</TotalTime>
  <Words>722</Words>
  <Application>Microsoft Office PowerPoint</Application>
  <PresentationFormat>Apresentação na tela (4:3)</PresentationFormat>
  <Paragraphs>317</Paragraphs>
  <Slides>25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Concurso</vt:lpstr>
      <vt:lpstr>AUDIÊNCIA PÚBLICA ELABORAÇÃO DA LOA  2017</vt:lpstr>
      <vt:lpstr>AUDIÊNCIA PÚBLICA ELABORAÇÃO DA LOA  2017</vt:lpstr>
      <vt:lpstr>AUDIÊNCIA PÚBLICA</vt:lpstr>
      <vt:lpstr>Slide 4</vt:lpstr>
      <vt:lpstr>ORÇAMENTO ANUAL  2017</vt:lpstr>
      <vt:lpstr>R E C E I T A S</vt:lpstr>
      <vt:lpstr>RECEITAS POR FONTES</vt:lpstr>
      <vt:lpstr>PRINCIPAIS RECEITAS PRÓPRIAS</vt:lpstr>
      <vt:lpstr>PRINCIPAIS RECEITAS VINCULADAS</vt:lpstr>
      <vt:lpstr>Slide 10</vt:lpstr>
      <vt:lpstr>DESPESAS COM RECURSOS PRÓPRIOS</vt:lpstr>
      <vt:lpstr>DESPESAS COM RECURSOS PRÓPRIOS</vt:lpstr>
      <vt:lpstr>DESPESAS COM RECURSOS PRÓPRIOS</vt:lpstr>
      <vt:lpstr>Slide 14</vt:lpstr>
      <vt:lpstr>DESPESAS ESPECÍFICAS</vt:lpstr>
      <vt:lpstr>LIMITES CONSTITUCIONAIS</vt:lpstr>
      <vt:lpstr>LIMITES CONSTITUCIONAIS</vt:lpstr>
      <vt:lpstr>Slide 18</vt:lpstr>
      <vt:lpstr>Slide 19</vt:lpstr>
      <vt:lpstr>Slide 20</vt:lpstr>
      <vt:lpstr>Slide 21</vt:lpstr>
      <vt:lpstr>Slide 22</vt:lpstr>
      <vt:lpstr>AUDIÊNCIA PÚBLICA ELABORAÇÃO DA LOA  2017</vt:lpstr>
      <vt:lpstr>Slide 24</vt:lpstr>
      <vt:lpstr>AUDIÊNCIA PÚBLICA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LOA 2017</dc:title>
  <dc:creator>nelma.cristina</dc:creator>
  <cp:lastModifiedBy>nelma.cristina</cp:lastModifiedBy>
  <cp:revision>120</cp:revision>
  <dcterms:created xsi:type="dcterms:W3CDTF">2016-07-19T14:15:38Z</dcterms:created>
  <dcterms:modified xsi:type="dcterms:W3CDTF">2016-09-05T17:36:32Z</dcterms:modified>
</cp:coreProperties>
</file>